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7" r:id="rId3"/>
    <p:sldId id="258" r:id="rId4"/>
    <p:sldId id="275" r:id="rId5"/>
    <p:sldId id="259" r:id="rId6"/>
    <p:sldId id="260" r:id="rId7"/>
    <p:sldId id="274" r:id="rId8"/>
    <p:sldId id="262" r:id="rId9"/>
    <p:sldId id="263" r:id="rId10"/>
    <p:sldId id="264" r:id="rId11"/>
    <p:sldId id="265" r:id="rId12"/>
    <p:sldId id="272" r:id="rId13"/>
    <p:sldId id="276" r:id="rId14"/>
  </p:sldIdLst>
  <p:sldSz cx="9144000" cy="5143500" type="screen16x9"/>
  <p:notesSz cx="6858000" cy="9144000"/>
  <p:embeddedFontLst>
    <p:embeddedFont>
      <p:font typeface="Lato" panose="020F0502020204030203" pitchFamily="34" charset="0"/>
      <p:regular r:id="rId16"/>
    </p:embeddedFont>
    <p:embeddedFont>
      <p:font typeface="Montserrat" panose="02000000000000000000" pitchFamily="2" charset="0"/>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4"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1624"/>
        <p:guide pos="2880"/>
      </p:guideLst>
    </p:cSldViewPr>
  </p:slide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tableStyles" Target="tableStyle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font" Target="fonts/font2.fntdata" /><Relationship Id="rId2" Type="http://schemas.openxmlformats.org/officeDocument/2006/relationships/slide" Target="slides/slide1.xml" /><Relationship Id="rId16" Type="http://schemas.openxmlformats.org/officeDocument/2006/relationships/font" Target="fonts/font1.fntdata" /><Relationship Id="rId20"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notesMaster" Target="notesMasters/notesMaster1.xml" /><Relationship Id="rId10" Type="http://schemas.openxmlformats.org/officeDocument/2006/relationships/slide" Target="slides/slide9.xml" /><Relationship Id="rId19"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s>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15617af0e8_0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15617af0e8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15617af0e8_0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15617af0e8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15617af0e8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15617af0e8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15617af0e8_0_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15617af0e8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15617af0e8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15617af0e8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15617af0e8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15617af0e8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15617af0e8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15617af0e8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15617af0e8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15617af0e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15617af0e8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215617af0e8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panose="020F0502020204030203"/>
              <a:buChar char="●"/>
              <a:defRPr sz="1300">
                <a:solidFill>
                  <a:schemeClr val="lt1"/>
                </a:solidFill>
                <a:latin typeface="Lato" panose="020F0502020204030203"/>
                <a:ea typeface="Lato" panose="020F0502020204030203"/>
                <a:cs typeface="Lato" panose="020F0502020204030203"/>
                <a:sym typeface="Lato" panose="020F0502020204030203"/>
              </a:defRPr>
            </a:lvl1pPr>
            <a:lvl2pPr marL="914400" lvl="1" indent="-29845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2pPr>
            <a:lvl3pPr marL="1371600" lvl="2" indent="-29845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3pPr>
            <a:lvl4pPr marL="1828800" lvl="3" indent="-29845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4pPr>
            <a:lvl5pPr marL="2286000" lvl="4" indent="-29845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5pPr>
            <a:lvl6pPr marL="2743200" lvl="5" indent="-29845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6pPr>
            <a:lvl7pPr marL="3200400" lvl="6" indent="-29845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7pPr>
            <a:lvl8pPr marL="3657600" lvl="7" indent="-29845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8pPr>
            <a:lvl9pPr marL="4114800" lvl="8" indent="-298450">
              <a:lnSpc>
                <a:spcPct val="115000"/>
              </a:lnSpc>
              <a:spcBef>
                <a:spcPts val="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panose="020F0502020204030203"/>
                <a:ea typeface="Lato" panose="020F0502020204030203"/>
                <a:cs typeface="Lato" panose="020F0502020204030203"/>
                <a:sym typeface="Lato" panose="020F0502020204030203"/>
              </a:defRPr>
            </a:lvl1pPr>
            <a:lvl2pPr lvl="1" algn="r">
              <a:buNone/>
              <a:defRPr sz="1000">
                <a:solidFill>
                  <a:schemeClr val="lt1"/>
                </a:solidFill>
                <a:latin typeface="Lato" panose="020F0502020204030203"/>
                <a:ea typeface="Lato" panose="020F0502020204030203"/>
                <a:cs typeface="Lato" panose="020F0502020204030203"/>
                <a:sym typeface="Lato" panose="020F0502020204030203"/>
              </a:defRPr>
            </a:lvl2pPr>
            <a:lvl3pPr lvl="2" algn="r">
              <a:buNone/>
              <a:defRPr sz="1000">
                <a:solidFill>
                  <a:schemeClr val="lt1"/>
                </a:solidFill>
                <a:latin typeface="Lato" panose="020F0502020204030203"/>
                <a:ea typeface="Lato" panose="020F0502020204030203"/>
                <a:cs typeface="Lato" panose="020F0502020204030203"/>
                <a:sym typeface="Lato" panose="020F0502020204030203"/>
              </a:defRPr>
            </a:lvl3pPr>
            <a:lvl4pPr lvl="3" algn="r">
              <a:buNone/>
              <a:defRPr sz="1000">
                <a:solidFill>
                  <a:schemeClr val="lt1"/>
                </a:solidFill>
                <a:latin typeface="Lato" panose="020F0502020204030203"/>
                <a:ea typeface="Lato" panose="020F0502020204030203"/>
                <a:cs typeface="Lato" panose="020F0502020204030203"/>
                <a:sym typeface="Lato" panose="020F0502020204030203"/>
              </a:defRPr>
            </a:lvl4pPr>
            <a:lvl5pPr lvl="4" algn="r">
              <a:buNone/>
              <a:defRPr sz="1000">
                <a:solidFill>
                  <a:schemeClr val="lt1"/>
                </a:solidFill>
                <a:latin typeface="Lato" panose="020F0502020204030203"/>
                <a:ea typeface="Lato" panose="020F0502020204030203"/>
                <a:cs typeface="Lato" panose="020F0502020204030203"/>
                <a:sym typeface="Lato" panose="020F0502020204030203"/>
              </a:defRPr>
            </a:lvl5pPr>
            <a:lvl6pPr lvl="5" algn="r">
              <a:buNone/>
              <a:defRPr sz="1000">
                <a:solidFill>
                  <a:schemeClr val="lt1"/>
                </a:solidFill>
                <a:latin typeface="Lato" panose="020F0502020204030203"/>
                <a:ea typeface="Lato" panose="020F0502020204030203"/>
                <a:cs typeface="Lato" panose="020F0502020204030203"/>
                <a:sym typeface="Lato" panose="020F0502020204030203"/>
              </a:defRPr>
            </a:lvl6pPr>
            <a:lvl7pPr lvl="6" algn="r">
              <a:buNone/>
              <a:defRPr sz="1000">
                <a:solidFill>
                  <a:schemeClr val="lt1"/>
                </a:solidFill>
                <a:latin typeface="Lato" panose="020F0502020204030203"/>
                <a:ea typeface="Lato" panose="020F0502020204030203"/>
                <a:cs typeface="Lato" panose="020F0502020204030203"/>
                <a:sym typeface="Lato" panose="020F0502020204030203"/>
              </a:defRPr>
            </a:lvl7pPr>
            <a:lvl8pPr lvl="7" algn="r">
              <a:buNone/>
              <a:defRPr sz="1000">
                <a:solidFill>
                  <a:schemeClr val="lt1"/>
                </a:solidFill>
                <a:latin typeface="Lato" panose="020F0502020204030203"/>
                <a:ea typeface="Lato" panose="020F0502020204030203"/>
                <a:cs typeface="Lato" panose="020F0502020204030203"/>
                <a:sym typeface="Lato" panose="020F0502020204030203"/>
              </a:defRPr>
            </a:lvl8pPr>
            <a:lvl9pPr lvl="8" algn="r">
              <a:buNone/>
              <a:defRPr sz="1000">
                <a:solidFill>
                  <a:schemeClr val="l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9.xml" /><Relationship Id="rId1" Type="http://schemas.openxmlformats.org/officeDocument/2006/relationships/slideLayout" Target="../slideLayouts/slideLayout3.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3.xml" /></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13.xml.rels><?xml version="1.0" encoding="UTF-8" standalone="yes"?>
<Relationships xmlns="http://schemas.openxmlformats.org/package/2006/relationships"><Relationship Id="rId2" Type="http://schemas.openxmlformats.org/officeDocument/2006/relationships/image" Target="../media/image14.png"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3" Type="http://schemas.openxmlformats.org/officeDocument/2006/relationships/image" Target="../media/image1.jpeg" /><Relationship Id="rId2" Type="http://schemas.openxmlformats.org/officeDocument/2006/relationships/notesSlide" Target="../notesSlides/notesSlide3.xml" /><Relationship Id="rId1" Type="http://schemas.openxmlformats.org/officeDocument/2006/relationships/slideLayout" Target="../slideLayouts/slideLayout3.xml" /><Relationship Id="rId5" Type="http://schemas.openxmlformats.org/officeDocument/2006/relationships/image" Target="../media/image3.jpeg" /><Relationship Id="rId4" Type="http://schemas.openxmlformats.org/officeDocument/2006/relationships/image" Target="../media/image2.jpeg"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4.xml" /><Relationship Id="rId1" Type="http://schemas.openxmlformats.org/officeDocument/2006/relationships/slideLayout" Target="../slideLayouts/slideLayout3.xml" /><Relationship Id="rId4" Type="http://schemas.openxmlformats.org/officeDocument/2006/relationships/image" Target="../media/image5.png" /></Relationships>
</file>

<file path=ppt/slides/_rels/slide6.xml.rels><?xml version="1.0" encoding="UTF-8" standalone="yes"?>
<Relationships xmlns="http://schemas.openxmlformats.org/package/2006/relationships"><Relationship Id="rId3" Type="http://schemas.openxmlformats.org/officeDocument/2006/relationships/image" Target="../media/image6.jpeg" /><Relationship Id="rId2" Type="http://schemas.openxmlformats.org/officeDocument/2006/relationships/notesSlide" Target="../notesSlides/notesSlide5.xml" /><Relationship Id="rId1" Type="http://schemas.openxmlformats.org/officeDocument/2006/relationships/slideLayout" Target="../slideLayouts/slideLayout3.xml" /><Relationship Id="rId4" Type="http://schemas.openxmlformats.org/officeDocument/2006/relationships/image" Target="../media/image7.jpeg" /></Relationships>
</file>

<file path=ppt/slides/_rels/slide7.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6.xml" /><Relationship Id="rId1" Type="http://schemas.openxmlformats.org/officeDocument/2006/relationships/slideLayout" Target="../slideLayouts/slideLayout3.xml" /><Relationship Id="rId6" Type="http://schemas.openxmlformats.org/officeDocument/2006/relationships/image" Target="../media/image11.png" /><Relationship Id="rId5" Type="http://schemas.openxmlformats.org/officeDocument/2006/relationships/image" Target="../media/image10.png" /><Relationship Id="rId4" Type="http://schemas.openxmlformats.org/officeDocument/2006/relationships/image" Target="../media/image9.png" /></Relationships>
</file>

<file path=ppt/slides/_rels/slide8.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notesSlide" Target="../notesSlides/notesSlide7.xml" /><Relationship Id="rId1" Type="http://schemas.openxmlformats.org/officeDocument/2006/relationships/slideLayout" Target="../slideLayouts/slideLayout3.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3.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NAKUJA 4 SOLIDS TEAM</a:t>
            </a: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500" b="1"/>
              <a:t>WEEK </a:t>
            </a:r>
            <a:r>
              <a:rPr lang="en-US" altLang="en-GB" sz="1500" b="1"/>
              <a:t>4 </a:t>
            </a:r>
            <a:r>
              <a:rPr lang="en-GB" sz="1500" b="1"/>
              <a:t>PROGRESS REPORT</a:t>
            </a:r>
            <a:endParaRPr sz="15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a:sym typeface="Montserrat"/>
              </a:rPr>
              <a:t>Ansys Training</a:t>
            </a:r>
            <a:r>
              <a:rPr lang="en-GB"/>
              <a:t> </a:t>
            </a:r>
          </a:p>
        </p:txBody>
      </p:sp>
      <p:sp>
        <p:nvSpPr>
          <p:cNvPr id="193" name="Google Shape;193;p21"/>
          <p:cNvSpPr txBox="1">
            <a:spLocks noGrp="1"/>
          </p:cNvSpPr>
          <p:nvPr>
            <p:ph type="body" idx="1"/>
          </p:nvPr>
        </p:nvSpPr>
        <p:spPr>
          <a:xfrm>
            <a:off x="1297500" y="973200"/>
            <a:ext cx="3367200" cy="350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500"/>
              <a:t>We were introduced to CFD.</a:t>
            </a:r>
          </a:p>
          <a:p>
            <a:pPr marL="0" lvl="0" indent="0" algn="l" rtl="0">
              <a:spcBef>
                <a:spcPts val="0"/>
              </a:spcBef>
              <a:spcAft>
                <a:spcPts val="0"/>
              </a:spcAft>
              <a:buFont typeface="Arial" panose="020B0604020202020204" pitchFamily="34" charset="0"/>
              <a:buNone/>
            </a:pPr>
            <a:r>
              <a:rPr lang="en-US" sz="1500"/>
              <a:t>The Software Demonstration was airflow in a cylinder.We had:</a:t>
            </a:r>
          </a:p>
          <a:p>
            <a:pPr marL="285750" lvl="0" indent="-285750" algn="l" rtl="0">
              <a:spcBef>
                <a:spcPts val="0"/>
              </a:spcBef>
              <a:spcAft>
                <a:spcPts val="0"/>
              </a:spcAft>
            </a:pPr>
            <a:r>
              <a:rPr lang="en-US" sz="1500"/>
              <a:t>Mesh generation</a:t>
            </a:r>
          </a:p>
          <a:p>
            <a:pPr marL="285750" lvl="0" indent="-285750" algn="l" rtl="0">
              <a:spcBef>
                <a:spcPts val="0"/>
              </a:spcBef>
              <a:spcAft>
                <a:spcPts val="0"/>
              </a:spcAft>
            </a:pPr>
            <a:r>
              <a:rPr lang="en-US" sz="1500"/>
              <a:t>Boundary Condition setup</a:t>
            </a:r>
          </a:p>
          <a:p>
            <a:pPr marL="285750" lvl="0" indent="-285750" algn="l" rtl="0">
              <a:spcBef>
                <a:spcPts val="0"/>
              </a:spcBef>
              <a:spcAft>
                <a:spcPts val="0"/>
              </a:spcAft>
            </a:pPr>
            <a:r>
              <a:rPr lang="en-US" sz="1500"/>
              <a:t>Solver Configuration</a:t>
            </a:r>
          </a:p>
          <a:p>
            <a:pPr marL="285750" lvl="0" indent="-285750" algn="l" rtl="0">
              <a:spcBef>
                <a:spcPts val="0"/>
              </a:spcBef>
              <a:spcAft>
                <a:spcPts val="0"/>
              </a:spcAft>
            </a:pPr>
            <a:r>
              <a:rPr lang="en-US" sz="1500"/>
              <a:t>Result Interpretation</a:t>
            </a:r>
          </a:p>
          <a:p>
            <a:pPr marL="0" lvl="0" indent="0" algn="l" rtl="0">
              <a:spcBef>
                <a:spcPts val="0"/>
              </a:spcBef>
              <a:spcAft>
                <a:spcPts val="0"/>
              </a:spcAft>
              <a:buNone/>
            </a:pPr>
            <a:r>
              <a:rPr lang="en-US" sz="1500"/>
              <a:t>Some of the application of CFD include:</a:t>
            </a:r>
          </a:p>
          <a:p>
            <a:pPr marL="285750" lvl="0" indent="-285750" algn="l" rtl="0">
              <a:spcBef>
                <a:spcPts val="0"/>
              </a:spcBef>
              <a:spcAft>
                <a:spcPts val="0"/>
              </a:spcAft>
            </a:pPr>
            <a:r>
              <a:rPr lang="en-US" sz="1500"/>
              <a:t>Aerospace</a:t>
            </a:r>
          </a:p>
          <a:p>
            <a:pPr marL="285750" lvl="0" indent="-285750" algn="l" rtl="0">
              <a:spcBef>
                <a:spcPts val="0"/>
              </a:spcBef>
              <a:spcAft>
                <a:spcPts val="0"/>
              </a:spcAft>
            </a:pPr>
            <a:r>
              <a:rPr lang="en-US" sz="1500"/>
              <a:t>Automotive</a:t>
            </a:r>
          </a:p>
          <a:p>
            <a:pPr marL="285750" lvl="0" indent="-285750" algn="l" rtl="0">
              <a:spcBef>
                <a:spcPts val="0"/>
              </a:spcBef>
              <a:spcAft>
                <a:spcPts val="0"/>
              </a:spcAft>
            </a:pPr>
            <a:r>
              <a:rPr lang="en-US" sz="1500"/>
              <a:t>Civil</a:t>
            </a:r>
          </a:p>
          <a:p>
            <a:pPr marL="285750" lvl="0" indent="-285750" algn="l" rtl="0">
              <a:spcBef>
                <a:spcPts val="0"/>
              </a:spcBef>
              <a:spcAft>
                <a:spcPts val="0"/>
              </a:spcAft>
            </a:pPr>
            <a:r>
              <a:rPr lang="en-US" sz="1500"/>
              <a:t>Biomedical</a:t>
            </a:r>
          </a:p>
        </p:txBody>
      </p:sp>
      <p:pic>
        <p:nvPicPr>
          <p:cNvPr id="2" name="Picture 1"/>
          <p:cNvPicPr>
            <a:picLocks noChangeAspect="1"/>
          </p:cNvPicPr>
          <p:nvPr/>
        </p:nvPicPr>
        <p:blipFill>
          <a:blip r:embed="rId3"/>
          <a:srcRect t="2727" b="36343"/>
          <a:stretch>
            <a:fillRect/>
          </a:stretch>
        </p:blipFill>
        <p:spPr>
          <a:xfrm>
            <a:off x="5064125" y="438150"/>
            <a:ext cx="3552825" cy="41611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1" name="Google Shape;201;p22"/>
          <p:cNvSpPr txBox="1">
            <a:spLocks noGrp="1"/>
          </p:cNvSpPr>
          <p:nvPr>
            <p:ph type="body" idx="1"/>
          </p:nvPr>
        </p:nvSpPr>
        <p:spPr>
          <a:xfrm>
            <a:off x="1162685" y="1132205"/>
            <a:ext cx="7612380" cy="3149600"/>
          </a:xfrm>
          <a:prstGeom prst="rect">
            <a:avLst/>
          </a:prstGeom>
        </p:spPr>
        <p:txBody>
          <a:bodyPr spcFirstLastPara="1" wrap="square" lIns="91425" tIns="91425" rIns="91425" bIns="91425" anchor="t" anchorCtr="0">
            <a:normAutofit lnSpcReduction="20000"/>
          </a:bodyPr>
          <a:lstStyle/>
          <a:p>
            <a:pPr marL="0" lvl="0" indent="0" algn="l" rtl="0">
              <a:spcBef>
                <a:spcPts val="1200"/>
              </a:spcBef>
              <a:spcAft>
                <a:spcPts val="1200"/>
              </a:spcAft>
              <a:buNone/>
            </a:pPr>
            <a:r>
              <a:rPr lang="en-US" sz="1500"/>
              <a:t>1. The </a:t>
            </a:r>
            <a:r>
              <a:rPr lang="en-US" altLang="en-US" sz="1500"/>
              <a:t>ongoing protests  led to the closure of hardware and suppliers that stock specialized pressure transmitter fittings.This unforeseen  factor  delayed the procurement of necessary pressure transmitter fittings for the physical setup and testing.</a:t>
            </a:r>
          </a:p>
        </p:txBody>
      </p:sp>
      <p:sp>
        <p:nvSpPr>
          <p:cNvPr id="2" name="Title 1"/>
          <p:cNvSpPr>
            <a:spLocks noGrp="1"/>
          </p:cNvSpPr>
          <p:nvPr>
            <p:ph type="title"/>
          </p:nvPr>
        </p:nvSpPr>
        <p:spPr/>
        <p:txBody>
          <a:bodyPr/>
          <a:lstStyle/>
          <a:p>
            <a:r>
              <a:rPr lang="en-US"/>
              <a:t>Challenges Encountered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NEXT WEEK’S OBJECTIVES</a:t>
            </a:r>
          </a:p>
        </p:txBody>
      </p:sp>
      <p:sp>
        <p:nvSpPr>
          <p:cNvPr id="250" name="Google Shape;250;p29"/>
          <p:cNvSpPr txBox="1">
            <a:spLocks noGrp="1"/>
          </p:cNvSpPr>
          <p:nvPr>
            <p:ph type="body" idx="1"/>
          </p:nvPr>
        </p:nvSpPr>
        <p:spPr>
          <a:xfrm>
            <a:off x="1297500" y="1080675"/>
            <a:ext cx="7038900" cy="33981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AutoNum type="arabicPeriod"/>
            </a:pPr>
            <a:r>
              <a:rPr lang="en-US" sz="1500"/>
              <a:t>Refurbishment of the test stand</a:t>
            </a:r>
            <a:endParaRPr sz="1500"/>
          </a:p>
          <a:p>
            <a:pPr marL="457200" lvl="0" indent="-323850" algn="l" rtl="0">
              <a:spcBef>
                <a:spcPts val="0"/>
              </a:spcBef>
              <a:spcAft>
                <a:spcPts val="0"/>
              </a:spcAft>
              <a:buSzPts val="1500"/>
              <a:buAutoNum type="arabicPeriod"/>
            </a:pPr>
            <a:r>
              <a:rPr lang="en-GB" sz="1500"/>
              <a:t>3D Printing of Casti</a:t>
            </a:r>
            <a:r>
              <a:rPr lang="en-US" altLang="en-GB" sz="1500"/>
              <a:t>ng Tools</a:t>
            </a:r>
            <a:endParaRPr sz="1500"/>
          </a:p>
          <a:p>
            <a:pPr marL="457200" lvl="0" indent="-323850" algn="l" rtl="0">
              <a:spcBef>
                <a:spcPts val="0"/>
              </a:spcBef>
              <a:spcAft>
                <a:spcPts val="0"/>
              </a:spcAft>
              <a:buSzPts val="1500"/>
              <a:buAutoNum type="arabicPeriod"/>
            </a:pPr>
            <a:r>
              <a:rPr lang="en-GB" sz="1500"/>
              <a:t>Cooking</a:t>
            </a:r>
            <a:r>
              <a:rPr lang="en-US" altLang="en-GB" sz="1500"/>
              <a:t> </a:t>
            </a:r>
            <a:r>
              <a:rPr lang="en-GB" sz="1500"/>
              <a:t>Grains </a:t>
            </a:r>
            <a:endParaRPr sz="1500"/>
          </a:p>
          <a:p>
            <a:pPr marL="457200" lvl="0" indent="-323850" algn="l" rtl="0">
              <a:spcBef>
                <a:spcPts val="0"/>
              </a:spcBef>
              <a:spcAft>
                <a:spcPts val="0"/>
              </a:spcAft>
              <a:buSzPts val="1500"/>
              <a:buAutoNum type="arabicPeriod"/>
            </a:pPr>
            <a:r>
              <a:rPr lang="en-GB" sz="1500"/>
              <a:t>Soldering of Sound Alarm System PCB</a:t>
            </a:r>
          </a:p>
          <a:p>
            <a:pPr marL="457200" lvl="0" indent="-323850" algn="l" rtl="0">
              <a:spcBef>
                <a:spcPts val="0"/>
              </a:spcBef>
              <a:spcAft>
                <a:spcPts val="0"/>
              </a:spcAft>
              <a:buSzPts val="1500"/>
              <a:buAutoNum type="arabicPeriod"/>
            </a:pPr>
            <a:r>
              <a:rPr lang="en-US" altLang="en-GB" sz="1500"/>
              <a:t>Machining of bulk head and nozzle</a:t>
            </a:r>
            <a:endParaRPr sz="1500"/>
          </a:p>
          <a:p>
            <a:pPr marL="457200" lvl="0" indent="0" algn="l" rtl="0">
              <a:spcBef>
                <a:spcPts val="1200"/>
              </a:spcBef>
              <a:spcAft>
                <a:spcPts val="1200"/>
              </a:spcAft>
              <a:buNone/>
            </a:pPr>
            <a:endParaRPr sz="15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297305" y="288925"/>
            <a:ext cx="7038975" cy="4190365"/>
          </a:xfrm>
        </p:spPr>
        <p:txBody>
          <a:bodyPr/>
          <a:lstStyle/>
          <a:p>
            <a:pPr marL="146050" indent="0">
              <a:buNone/>
            </a:pPr>
            <a:endParaRPr lang="en-US"/>
          </a:p>
          <a:p>
            <a:pPr marL="146050" indent="0">
              <a:buNone/>
            </a:pPr>
            <a:endParaRPr lang="en-US"/>
          </a:p>
        </p:txBody>
      </p:sp>
      <p:pic>
        <p:nvPicPr>
          <p:cNvPr id="5" name="Picture 4" descr="Gemini_Generated_Image_j9n5klj9n5klj9n5"/>
          <p:cNvPicPr>
            <a:picLocks noChangeAspect="1"/>
          </p:cNvPicPr>
          <p:nvPr/>
        </p:nvPicPr>
        <p:blipFill>
          <a:blip r:embed="rId2"/>
          <a:stretch>
            <a:fillRect/>
          </a:stretch>
        </p:blipFill>
        <p:spPr>
          <a:xfrm>
            <a:off x="2372995" y="612775"/>
            <a:ext cx="4700270" cy="353441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WEEK’S OBJECTIVES</a:t>
            </a:r>
          </a:p>
        </p:txBody>
      </p:sp>
      <p:sp>
        <p:nvSpPr>
          <p:cNvPr id="141" name="Google Shape;141;p14"/>
          <p:cNvSpPr txBox="1">
            <a:spLocks noGrp="1"/>
          </p:cNvSpPr>
          <p:nvPr>
            <p:ph type="body" idx="1"/>
          </p:nvPr>
        </p:nvSpPr>
        <p:spPr>
          <a:xfrm>
            <a:off x="1297500" y="1211875"/>
            <a:ext cx="7038900" cy="2911200"/>
          </a:xfrm>
          <a:prstGeom prst="rect">
            <a:avLst/>
          </a:prstGeom>
        </p:spPr>
        <p:txBody>
          <a:bodyPr spcFirstLastPara="1" wrap="square" lIns="91425" tIns="91425" rIns="91425" bIns="91425" anchor="t" anchorCtr="0">
            <a:normAutofit fontScale="90000"/>
          </a:bodyPr>
          <a:lstStyle/>
          <a:p>
            <a:pPr marL="457200" lvl="0" indent="-369570" algn="l" rtl="0">
              <a:spcBef>
                <a:spcPts val="0"/>
              </a:spcBef>
              <a:spcAft>
                <a:spcPts val="0"/>
              </a:spcAft>
              <a:buSzPct val="100000"/>
              <a:buFont typeface="Montserrat"/>
              <a:buAutoNum type="arabicPeriod"/>
            </a:pPr>
            <a:r>
              <a:rPr lang="en-US" sz="2400" dirty="0">
                <a:latin typeface="Montserrat"/>
                <a:ea typeface="Montserrat"/>
                <a:cs typeface="Montserrat"/>
                <a:sym typeface="Montserrat"/>
              </a:rPr>
              <a:t>Machining of the bulkhead.</a:t>
            </a:r>
            <a:endParaRPr sz="2400" dirty="0">
              <a:latin typeface="Montserrat"/>
              <a:ea typeface="Montserrat"/>
              <a:cs typeface="Montserrat"/>
              <a:sym typeface="Montserrat"/>
            </a:endParaRPr>
          </a:p>
          <a:p>
            <a:pPr marL="457200" lvl="0" indent="-369570" algn="l" rtl="0">
              <a:spcBef>
                <a:spcPts val="0"/>
              </a:spcBef>
              <a:spcAft>
                <a:spcPts val="0"/>
              </a:spcAft>
              <a:buSzPct val="100000"/>
              <a:buFont typeface="Montserrat"/>
              <a:buAutoNum type="arabicPeriod"/>
            </a:pPr>
            <a:r>
              <a:rPr lang="en-US" sz="2400" dirty="0">
                <a:latin typeface="Montserrat"/>
                <a:ea typeface="Montserrat"/>
                <a:cs typeface="Montserrat"/>
                <a:sym typeface="Montserrat"/>
              </a:rPr>
              <a:t>3D design and printing of grain base and mold.</a:t>
            </a:r>
            <a:endParaRPr sz="2400" dirty="0">
              <a:latin typeface="Montserrat"/>
              <a:ea typeface="Montserrat"/>
              <a:cs typeface="Montserrat"/>
              <a:sym typeface="Montserrat"/>
            </a:endParaRPr>
          </a:p>
          <a:p>
            <a:pPr marL="457200" lvl="0" indent="-369570" algn="l" rtl="0">
              <a:spcBef>
                <a:spcPts val="0"/>
              </a:spcBef>
              <a:spcAft>
                <a:spcPts val="0"/>
              </a:spcAft>
              <a:buSzPct val="100000"/>
              <a:buFont typeface="Montserrat"/>
              <a:buAutoNum type="arabicPeriod"/>
            </a:pPr>
            <a:r>
              <a:rPr lang="en-US" sz="2400" dirty="0">
                <a:latin typeface="Montserrat"/>
                <a:ea typeface="Montserrat"/>
                <a:cs typeface="Montserrat"/>
                <a:sym typeface="Montserrat"/>
              </a:rPr>
              <a:t>Research for proper pressure </a:t>
            </a:r>
            <a:r>
              <a:rPr lang="en-US" sz="2400" dirty="0" err="1">
                <a:latin typeface="Montserrat"/>
                <a:ea typeface="Montserrat"/>
                <a:cs typeface="Montserrat"/>
                <a:sym typeface="Montserrat"/>
              </a:rPr>
              <a:t>sensure</a:t>
            </a:r>
            <a:r>
              <a:rPr lang="en-US" sz="2400" dirty="0">
                <a:latin typeface="Montserrat"/>
                <a:ea typeface="Montserrat"/>
                <a:cs typeface="Montserrat"/>
                <a:sym typeface="Montserrat"/>
              </a:rPr>
              <a:t> fittings. </a:t>
            </a:r>
          </a:p>
          <a:p>
            <a:pPr marL="457200" lvl="0" indent="-369570" algn="l" rtl="0">
              <a:spcBef>
                <a:spcPts val="0"/>
              </a:spcBef>
              <a:spcAft>
                <a:spcPts val="0"/>
              </a:spcAft>
              <a:buSzPct val="100000"/>
              <a:buFont typeface="Montserrat"/>
              <a:buAutoNum type="arabicPeriod"/>
            </a:pPr>
            <a:r>
              <a:rPr lang="en-US" sz="2400" dirty="0">
                <a:latin typeface="Montserrat"/>
                <a:ea typeface="Montserrat"/>
                <a:cs typeface="Montserrat"/>
                <a:sym typeface="Montserrat"/>
              </a:rPr>
              <a:t>Ignition system simulation.</a:t>
            </a:r>
          </a:p>
          <a:p>
            <a:pPr marL="457200" lvl="0" indent="-369570" algn="l" rtl="0">
              <a:spcBef>
                <a:spcPts val="0"/>
              </a:spcBef>
              <a:spcAft>
                <a:spcPts val="0"/>
              </a:spcAft>
              <a:buSzPct val="100000"/>
              <a:buFont typeface="Montserrat"/>
              <a:buAutoNum type="arabicPeriod"/>
            </a:pPr>
            <a:r>
              <a:rPr lang="en-US" sz="2400" dirty="0">
                <a:latin typeface="Montserrat"/>
                <a:ea typeface="Montserrat"/>
                <a:cs typeface="Montserrat"/>
                <a:sym typeface="Montserrat"/>
              </a:rPr>
              <a:t>Draft application letter for workshops</a:t>
            </a:r>
          </a:p>
          <a:p>
            <a:pPr marL="457200" lvl="0" indent="-369570" algn="l" rtl="0">
              <a:spcBef>
                <a:spcPts val="0"/>
              </a:spcBef>
              <a:spcAft>
                <a:spcPts val="0"/>
              </a:spcAft>
              <a:buSzPct val="100000"/>
              <a:buFont typeface="Montserrat"/>
              <a:buAutoNum type="arabicPeriod"/>
            </a:pPr>
            <a:r>
              <a:rPr lang="en-US" sz="2400" dirty="0" err="1">
                <a:latin typeface="Montserrat"/>
                <a:ea typeface="Montserrat"/>
                <a:cs typeface="Montserrat"/>
                <a:sym typeface="Montserrat"/>
              </a:rPr>
              <a:t>Ansys</a:t>
            </a:r>
            <a:r>
              <a:rPr lang="en-US" sz="2400" dirty="0">
                <a:latin typeface="Montserrat"/>
                <a:ea typeface="Montserrat"/>
                <a:cs typeface="Montserrat"/>
                <a:sym typeface="Montserrat"/>
              </a:rPr>
              <a:t> Training</a:t>
            </a:r>
            <a:endParaRPr sz="2400" dirty="0">
              <a:latin typeface="Montserrat"/>
              <a:ea typeface="Montserrat"/>
              <a:cs typeface="Montserrat"/>
              <a:sym typeface="Montserrat"/>
            </a:endParaRPr>
          </a:p>
          <a:p>
            <a:pPr marL="457200" lvl="0" indent="0" algn="l" rtl="0">
              <a:spcBef>
                <a:spcPts val="1200"/>
              </a:spcBef>
              <a:spcAft>
                <a:spcPts val="1200"/>
              </a:spcAft>
              <a:buNone/>
            </a:pPr>
            <a:endParaRPr sz="2400" dirty="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438785" y="170815"/>
            <a:ext cx="8705215" cy="711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sym typeface="Montserrat"/>
              </a:rPr>
              <a:t>Machining of the bulkhead</a:t>
            </a:r>
            <a:br>
              <a:rPr lang="en-US">
                <a:sym typeface="Montserrat"/>
              </a:rPr>
            </a:br>
            <a:br>
              <a:rPr lang="en-US">
                <a:sym typeface="Montserrat"/>
              </a:rPr>
            </a:br>
            <a:br>
              <a:rPr lang="en-US" altLang="en-US" sz="1335">
                <a:latin typeface="Times New Roman" panose="02020603050405020304" charset="0"/>
                <a:cs typeface="Times New Roman" panose="02020603050405020304" charset="0"/>
                <a:sym typeface="Montserrat"/>
              </a:rPr>
            </a:br>
            <a:br>
              <a:rPr lang="en-US" altLang="en-US" sz="1335">
                <a:latin typeface="Times New Roman" panose="02020603050405020304" charset="0"/>
                <a:cs typeface="Times New Roman" panose="02020603050405020304" charset="0"/>
                <a:sym typeface="Montserrat"/>
              </a:rPr>
            </a:br>
            <a:br>
              <a:rPr lang="en-US" altLang="en-US" sz="1335">
                <a:latin typeface="Times New Roman" panose="02020603050405020304" charset="0"/>
                <a:cs typeface="Times New Roman" panose="02020603050405020304" charset="0"/>
                <a:sym typeface="Montserrat"/>
              </a:rPr>
            </a:br>
            <a:endParaRPr lang="en-US" altLang="en-US" sz="1335">
              <a:latin typeface="Times New Roman" panose="02020603050405020304" charset="0"/>
              <a:cs typeface="Times New Roman" panose="02020603050405020304" charset="0"/>
              <a:sym typeface="Montserrat"/>
            </a:endParaRPr>
          </a:p>
        </p:txBody>
      </p:sp>
      <p:sp>
        <p:nvSpPr>
          <p:cNvPr id="7" name="Text Box 6"/>
          <p:cNvSpPr txBox="1"/>
          <p:nvPr/>
        </p:nvSpPr>
        <p:spPr>
          <a:xfrm>
            <a:off x="2021840" y="1565275"/>
            <a:ext cx="7251065" cy="687705"/>
          </a:xfrm>
          <a:prstGeom prst="rect">
            <a:avLst/>
          </a:prstGeom>
          <a:noFill/>
        </p:spPr>
        <p:txBody>
          <a:bodyPr wrap="square" rtlCol="0">
            <a:noAutofit/>
          </a:bodyPr>
          <a:lstStyle/>
          <a:p>
            <a:endParaRPr lang="en-US"/>
          </a:p>
        </p:txBody>
      </p:sp>
      <p:sp>
        <p:nvSpPr>
          <p:cNvPr id="2" name="Text Box 1"/>
          <p:cNvSpPr txBox="1"/>
          <p:nvPr/>
        </p:nvSpPr>
        <p:spPr>
          <a:xfrm>
            <a:off x="250190" y="1302385"/>
            <a:ext cx="3437255" cy="3091180"/>
          </a:xfrm>
          <a:prstGeom prst="rect">
            <a:avLst/>
          </a:prstGeom>
          <a:noFill/>
        </p:spPr>
        <p:txBody>
          <a:bodyPr wrap="square" rtlCol="0">
            <a:noAutofit/>
          </a:bodyPr>
          <a:lstStyle/>
          <a:p>
            <a:endParaRPr lang="en-US"/>
          </a:p>
        </p:txBody>
      </p:sp>
      <p:pic>
        <p:nvPicPr>
          <p:cNvPr id="3" name="Picture 2" descr="photo_2025-06-26_11-47-20"/>
          <p:cNvPicPr>
            <a:picLocks noChangeAspect="1"/>
          </p:cNvPicPr>
          <p:nvPr/>
        </p:nvPicPr>
        <p:blipFill>
          <a:blip r:embed="rId3"/>
          <a:stretch>
            <a:fillRect/>
          </a:stretch>
        </p:blipFill>
        <p:spPr>
          <a:xfrm>
            <a:off x="438785" y="1507490"/>
            <a:ext cx="2626360" cy="2885440"/>
          </a:xfrm>
          <a:prstGeom prst="rect">
            <a:avLst/>
          </a:prstGeom>
        </p:spPr>
      </p:pic>
      <p:sp>
        <p:nvSpPr>
          <p:cNvPr id="4" name="Text Box 3"/>
          <p:cNvSpPr txBox="1"/>
          <p:nvPr/>
        </p:nvSpPr>
        <p:spPr>
          <a:xfrm>
            <a:off x="182880" y="4537075"/>
            <a:ext cx="3504565" cy="497840"/>
          </a:xfrm>
          <a:prstGeom prst="rect">
            <a:avLst/>
          </a:prstGeom>
          <a:noFill/>
        </p:spPr>
        <p:txBody>
          <a:bodyPr wrap="square" rtlCol="0">
            <a:noAutofit/>
          </a:bodyPr>
          <a:lstStyle/>
          <a:p>
            <a:r>
              <a:rPr lang="en-US">
                <a:ln>
                  <a:solidFill>
                    <a:schemeClr val="bg1"/>
                  </a:solidFill>
                </a:ln>
              </a:rPr>
              <a:t>Turning of the bulkhead</a:t>
            </a:r>
          </a:p>
        </p:txBody>
      </p:sp>
      <p:pic>
        <p:nvPicPr>
          <p:cNvPr id="5" name="Picture 4" descr="photo_2025-06-26_11-47-24"/>
          <p:cNvPicPr>
            <a:picLocks noChangeAspect="1"/>
          </p:cNvPicPr>
          <p:nvPr/>
        </p:nvPicPr>
        <p:blipFill>
          <a:blip r:embed="rId4"/>
          <a:stretch>
            <a:fillRect/>
          </a:stretch>
        </p:blipFill>
        <p:spPr>
          <a:xfrm>
            <a:off x="3463290" y="1508125"/>
            <a:ext cx="2453640" cy="2885440"/>
          </a:xfrm>
          <a:prstGeom prst="rect">
            <a:avLst/>
          </a:prstGeom>
        </p:spPr>
      </p:pic>
      <p:pic>
        <p:nvPicPr>
          <p:cNvPr id="6" name="Picture 5" descr="photo_2025-06-26_11-47-29"/>
          <p:cNvPicPr>
            <a:picLocks noChangeAspect="1"/>
          </p:cNvPicPr>
          <p:nvPr/>
        </p:nvPicPr>
        <p:blipFill>
          <a:blip r:embed="rId5"/>
          <a:stretch>
            <a:fillRect/>
          </a:stretch>
        </p:blipFill>
        <p:spPr>
          <a:xfrm>
            <a:off x="6315075" y="1508125"/>
            <a:ext cx="2279015" cy="282765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US">
                <a:sym typeface="+mn-ea"/>
              </a:rPr>
              <a:t>Bulkhead Machining </a:t>
            </a:r>
            <a:endParaRPr lang="en-US"/>
          </a:p>
        </p:txBody>
      </p:sp>
      <p:sp>
        <p:nvSpPr>
          <p:cNvPr id="3" name="Text Placeholder 2"/>
          <p:cNvSpPr>
            <a:spLocks noGrp="1"/>
          </p:cNvSpPr>
          <p:nvPr>
            <p:ph type="body" idx="1"/>
          </p:nvPr>
        </p:nvSpPr>
        <p:spPr>
          <a:xfrm>
            <a:off x="1297940" y="1426845"/>
            <a:ext cx="7038340" cy="2305685"/>
          </a:xfrm>
        </p:spPr>
        <p:txBody>
          <a:bodyPr>
            <a:normAutofit fontScale="25000"/>
          </a:bodyPr>
          <a:lstStyle/>
          <a:p>
            <a:pPr marL="146050" indent="0">
              <a:buNone/>
            </a:pPr>
            <a:r>
              <a:rPr lang="en-US" altLang="en-US" sz="5600">
                <a:latin typeface="Times New Roman" panose="02020603050405020304" charset="0"/>
                <a:cs typeface="Times New Roman" panose="02020603050405020304" charset="0"/>
              </a:rPr>
              <a:t>We started with a 120 mm long, 100 mm diameter aluminum rod</a:t>
            </a:r>
          </a:p>
          <a:p>
            <a:pPr marL="146050" indent="0">
              <a:buNone/>
            </a:pPr>
            <a:r>
              <a:rPr lang="en-US" altLang="en-US" sz="5600">
                <a:latin typeface="Times New Roman" panose="02020603050405020304" charset="0"/>
                <a:cs typeface="Times New Roman" panose="02020603050405020304" charset="0"/>
              </a:rPr>
              <a:t>Cut into two blanks of 60 mm each. </a:t>
            </a:r>
          </a:p>
          <a:p>
            <a:pPr marL="146050" indent="0">
              <a:buNone/>
            </a:pPr>
            <a:r>
              <a:rPr lang="en-US" altLang="en-US" sz="5600">
                <a:latin typeface="Times New Roman" panose="02020603050405020304" charset="0"/>
                <a:cs typeface="Times New Roman" panose="02020603050405020304" charset="0"/>
              </a:rPr>
              <a:t>Then performed Facing &amp; Length Reduction. The Outer diameter reduced to 92 mm</a:t>
            </a:r>
          </a:p>
          <a:p>
            <a:pPr marL="146050" indent="0">
              <a:buNone/>
            </a:pPr>
            <a:r>
              <a:rPr lang="en-US" altLang="en-US" sz="5600">
                <a:latin typeface="Times New Roman" panose="02020603050405020304" charset="0"/>
                <a:cs typeface="Times New Roman" panose="02020603050405020304" charset="0"/>
              </a:rPr>
              <a:t>Bored to 72 mm diameter, 40 mm depth</a:t>
            </a:r>
          </a:p>
          <a:p>
            <a:pPr marL="146050" indent="0">
              <a:buNone/>
            </a:pPr>
            <a:endParaRPr lang="en-US" altLang="en-US" sz="5600">
              <a:latin typeface="Times New Roman" panose="02020603050405020304" charset="0"/>
              <a:cs typeface="Times New Roman" panose="02020603050405020304" charset="0"/>
            </a:endParaRPr>
          </a:p>
          <a:p>
            <a:pPr marL="146050" indent="0">
              <a:buNone/>
            </a:pPr>
            <a:r>
              <a:rPr lang="en-US" altLang="en-US" sz="5600">
                <a:latin typeface="Times New Roman" panose="02020603050405020304" charset="0"/>
                <a:cs typeface="Times New Roman" panose="02020603050405020304" charset="0"/>
              </a:rPr>
              <a:t>To Maintain tight tolerances, O-Ring Groove Machining is done and two circumferential grooves added</a:t>
            </a:r>
          </a:p>
          <a:p>
            <a:pPr marL="146050" indent="0">
              <a:buNone/>
            </a:pPr>
            <a:endParaRPr lang="en-US" altLang="en-US" sz="4800"/>
          </a:p>
          <a:p>
            <a:pPr marL="146050" indent="0">
              <a:buNone/>
            </a:pPr>
            <a:endParaRPr lang="en-US" altLang="en-US" sz="4800"/>
          </a:p>
          <a:p>
            <a:pPr marL="146050" indent="0">
              <a:buNone/>
            </a:pPr>
            <a:endParaRPr lang="en-US" altLang="en-US" sz="4800"/>
          </a:p>
          <a:p>
            <a:pPr marL="146050" indent="0">
              <a:buNone/>
            </a:pPr>
            <a:endParaRPr lang="en-US" altLang="en-US" sz="4800"/>
          </a:p>
          <a:p>
            <a:pPr marL="146050" indent="0">
              <a:buNone/>
            </a:pPr>
            <a:endParaRPr lang="en-US" altLang="en-US" sz="4800"/>
          </a:p>
          <a:p>
            <a:pPr marL="146050" indent="0">
              <a:buNone/>
            </a:pPr>
            <a:endParaRPr lang="en-US" altLang="en-US" sz="4800"/>
          </a:p>
          <a:p>
            <a:pPr marL="146050" indent="0">
              <a:buNone/>
            </a:pPr>
            <a:endParaRPr lang="en-US" altLang="en-US" sz="4800"/>
          </a:p>
          <a:p>
            <a:pPr marL="146050" indent="0">
              <a:buNone/>
            </a:pPr>
            <a:endParaRPr lang="en-US" altLang="en-US" sz="4800"/>
          </a:p>
          <a:p>
            <a:pPr marL="146050" indent="0">
              <a:buNone/>
            </a:pPr>
            <a:endParaRPr lang="en-US" altLang="en-US" sz="4800"/>
          </a:p>
          <a:p>
            <a:pPr marL="146050" indent="0">
              <a:buNone/>
            </a:pPr>
            <a:endParaRPr lang="en-US" altLang="en-US" sz="4800"/>
          </a:p>
          <a:p>
            <a:pPr marL="146050" indent="0">
              <a:buNone/>
            </a:pPr>
            <a:endParaRPr lang="en-US" altLang="en-US"/>
          </a:p>
          <a:p>
            <a:pPr marL="146050" indent="0">
              <a:buNone/>
            </a:pPr>
            <a:endParaRPr lang="en-US" altLang="en-US"/>
          </a:p>
          <a:p>
            <a:pPr marL="146050" indent="0">
              <a:buNone/>
            </a:pPr>
            <a:r>
              <a:rPr lang="en-US" altLang="en-US"/>
              <a:t>ChatGPT can make mistak</a:t>
            </a:r>
          </a:p>
        </p:txBody>
      </p:sp>
      <p:sp>
        <p:nvSpPr>
          <p:cNvPr id="4" name="Text Box 3"/>
          <p:cNvSpPr txBox="1"/>
          <p:nvPr/>
        </p:nvSpPr>
        <p:spPr>
          <a:xfrm>
            <a:off x="861695" y="4043045"/>
            <a:ext cx="8006080" cy="661670"/>
          </a:xfrm>
          <a:prstGeom prst="rect">
            <a:avLst/>
          </a:prstGeom>
          <a:noFill/>
        </p:spPr>
        <p:txBody>
          <a:bodyPr wrap="square" rtlCol="0">
            <a:noAutofit/>
          </a:bodyPr>
          <a:lstStyle/>
          <a:p>
            <a:r>
              <a:rPr lang="en-US" altLang="en-US" sz="1600">
                <a:solidFill>
                  <a:schemeClr val="bg1"/>
                </a:solidFill>
                <a:latin typeface="Times New Roman" panose="02020603050405020304" charset="0"/>
                <a:cs typeface="Times New Roman" panose="02020603050405020304" charset="0"/>
              </a:rPr>
              <a:t>https://docs.google.com/document/d/1eWtSQq8ITQwnH-MtcHJcADd2jAYv9mzV9yFNSUg7WsI/edit?usp=sharing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6"/>
          <p:cNvSpPr txBox="1">
            <a:spLocks noGrp="1"/>
          </p:cNvSpPr>
          <p:nvPr>
            <p:ph type="title"/>
          </p:nvPr>
        </p:nvSpPr>
        <p:spPr>
          <a:xfrm>
            <a:off x="1174375" y="3800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sym typeface="Montserrat"/>
              </a:rPr>
              <a:t>3D design and printing of grain base and mold.</a:t>
            </a:r>
            <a:r>
              <a:rPr lang="en-GB"/>
              <a:t> </a:t>
            </a:r>
          </a:p>
        </p:txBody>
      </p:sp>
      <p:sp>
        <p:nvSpPr>
          <p:cNvPr id="155" name="Google Shape;155;p16"/>
          <p:cNvSpPr txBox="1">
            <a:spLocks noGrp="1"/>
          </p:cNvSpPr>
          <p:nvPr>
            <p:ph type="body" idx="1"/>
          </p:nvPr>
        </p:nvSpPr>
        <p:spPr>
          <a:xfrm>
            <a:off x="741045" y="1053465"/>
            <a:ext cx="4389120" cy="2017395"/>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852"/>
              <a:buNone/>
            </a:pPr>
            <a:r>
              <a:rPr lang="en-US" altLang="en-US" sz="1500">
                <a:latin typeface="Times New Roman" panose="02020603050405020304" charset="0"/>
                <a:cs typeface="Times New Roman" panose="02020603050405020304" charset="0"/>
              </a:rPr>
              <a:t>The grain geometries influence the burn rate, thrust curve, and overall performance of the solid rocket motor. </a:t>
            </a:r>
          </a:p>
          <a:p>
            <a:pPr marL="0" lvl="0" indent="0" algn="l" rtl="0">
              <a:lnSpc>
                <a:spcPct val="95000"/>
              </a:lnSpc>
              <a:spcBef>
                <a:spcPts val="0"/>
              </a:spcBef>
              <a:spcAft>
                <a:spcPts val="0"/>
              </a:spcAft>
              <a:buSzPts val="852"/>
              <a:buNone/>
            </a:pPr>
            <a:r>
              <a:rPr lang="en-US" altLang="en-US" sz="1500">
                <a:latin typeface="Times New Roman" panose="02020603050405020304" charset="0"/>
                <a:cs typeface="Times New Roman" panose="02020603050405020304" charset="0"/>
              </a:rPr>
              <a:t>By optimizing the grain geometry, we can precisely control the burning surface area, leading to desired thrust profiles.</a:t>
            </a:r>
          </a:p>
          <a:p>
            <a:pPr marL="0" lvl="0" indent="0" algn="l" rtl="0">
              <a:lnSpc>
                <a:spcPct val="95000"/>
              </a:lnSpc>
              <a:spcBef>
                <a:spcPts val="0"/>
              </a:spcBef>
              <a:spcAft>
                <a:spcPts val="0"/>
              </a:spcAft>
              <a:buSzPts val="852"/>
              <a:buNone/>
            </a:pPr>
            <a:endParaRPr sz="1500">
              <a:latin typeface="Times New Roman" panose="02020603050405020304" charset="0"/>
              <a:cs typeface="Times New Roman" panose="02020603050405020304" charset="0"/>
            </a:endParaRPr>
          </a:p>
          <a:p>
            <a:pPr marL="0" lvl="0" indent="0" algn="l" rtl="0">
              <a:lnSpc>
                <a:spcPct val="95000"/>
              </a:lnSpc>
              <a:spcBef>
                <a:spcPts val="0"/>
              </a:spcBef>
              <a:spcAft>
                <a:spcPts val="0"/>
              </a:spcAft>
              <a:buSzPts val="852"/>
              <a:buNone/>
            </a:pPr>
            <a:endParaRPr lang="en-US" sz="1500">
              <a:latin typeface="Times New Roman" panose="02020603050405020304" charset="0"/>
              <a:cs typeface="Times New Roman" panose="02020603050405020304" charset="0"/>
            </a:endParaRPr>
          </a:p>
        </p:txBody>
      </p:sp>
      <p:sp>
        <p:nvSpPr>
          <p:cNvPr id="3" name="Text Box 2"/>
          <p:cNvSpPr txBox="1"/>
          <p:nvPr/>
        </p:nvSpPr>
        <p:spPr>
          <a:xfrm>
            <a:off x="5387340" y="1885950"/>
            <a:ext cx="3048000" cy="306705"/>
          </a:xfrm>
          <a:prstGeom prst="rect">
            <a:avLst/>
          </a:prstGeom>
          <a:noFill/>
        </p:spPr>
        <p:txBody>
          <a:bodyPr wrap="square" rtlCol="0">
            <a:spAutoFit/>
          </a:bodyPr>
          <a:lstStyle/>
          <a:p>
            <a:endParaRPr lang="en-US"/>
          </a:p>
        </p:txBody>
      </p:sp>
      <p:pic>
        <p:nvPicPr>
          <p:cNvPr id="2" name="Picture 1"/>
          <p:cNvPicPr>
            <a:picLocks noChangeAspect="1"/>
          </p:cNvPicPr>
          <p:nvPr/>
        </p:nvPicPr>
        <p:blipFill>
          <a:blip r:embed="rId3"/>
          <a:stretch>
            <a:fillRect/>
          </a:stretch>
        </p:blipFill>
        <p:spPr>
          <a:xfrm>
            <a:off x="5872480" y="882650"/>
            <a:ext cx="3064510" cy="1865630"/>
          </a:xfrm>
          <a:prstGeom prst="rect">
            <a:avLst/>
          </a:prstGeom>
        </p:spPr>
      </p:pic>
      <p:pic>
        <p:nvPicPr>
          <p:cNvPr id="4" name="Picture 3"/>
          <p:cNvPicPr>
            <a:picLocks noChangeAspect="1"/>
          </p:cNvPicPr>
          <p:nvPr/>
        </p:nvPicPr>
        <p:blipFill>
          <a:blip r:embed="rId4"/>
          <a:stretch>
            <a:fillRect/>
          </a:stretch>
        </p:blipFill>
        <p:spPr>
          <a:xfrm>
            <a:off x="5872480" y="3018155"/>
            <a:ext cx="3065145" cy="1882140"/>
          </a:xfrm>
          <a:prstGeom prst="rect">
            <a:avLst/>
          </a:prstGeom>
        </p:spPr>
      </p:pic>
      <p:sp>
        <p:nvSpPr>
          <p:cNvPr id="5" name="Text Box 4"/>
          <p:cNvSpPr txBox="1"/>
          <p:nvPr/>
        </p:nvSpPr>
        <p:spPr>
          <a:xfrm>
            <a:off x="435610" y="3380105"/>
            <a:ext cx="4895850" cy="1177290"/>
          </a:xfrm>
          <a:prstGeom prst="rect">
            <a:avLst/>
          </a:prstGeom>
          <a:noFill/>
        </p:spPr>
        <p:txBody>
          <a:bodyPr wrap="square" rtlCol="0">
            <a:noAutofit/>
          </a:bodyPr>
          <a:lstStyle/>
          <a:p>
            <a:r>
              <a:rPr lang="en-US" altLang="en-US">
                <a:solidFill>
                  <a:schemeClr val="bg1"/>
                </a:solidFill>
                <a:latin typeface="Times New Roman" panose="02020603050405020304" charset="0"/>
                <a:cs typeface="Times New Roman" panose="02020603050405020304" charset="0"/>
              </a:rPr>
              <a:t>https://github.com/nakujaproject/internship2025/tree/main/Solid%20Propulsion/Grains/KNSB_Ratio_Justification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sym typeface="Montserrat"/>
              </a:rPr>
              <a:t>Research for proper pressure Transmitter fittings.</a:t>
            </a:r>
            <a:r>
              <a:rPr lang="en-GB"/>
              <a:t> </a:t>
            </a:r>
          </a:p>
        </p:txBody>
      </p:sp>
      <p:sp>
        <p:nvSpPr>
          <p:cNvPr id="162" name="Google Shape;162;p17"/>
          <p:cNvSpPr txBox="1">
            <a:spLocks noGrp="1"/>
          </p:cNvSpPr>
          <p:nvPr>
            <p:ph type="body" idx="1"/>
          </p:nvPr>
        </p:nvSpPr>
        <p:spPr>
          <a:xfrm>
            <a:off x="695960" y="980440"/>
            <a:ext cx="4037330" cy="3734435"/>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US" altLang="en-US" sz="1500">
                <a:latin typeface="Times New Roman" panose="02020603050405020304" charset="0"/>
                <a:cs typeface="Times New Roman" panose="02020603050405020304" charset="0"/>
              </a:rPr>
              <a:t>Model: LNT-201</a:t>
            </a:r>
          </a:p>
          <a:p>
            <a:pPr marL="0" lvl="0" indent="0" algn="l" rtl="0">
              <a:spcBef>
                <a:spcPts val="1200"/>
              </a:spcBef>
              <a:spcAft>
                <a:spcPts val="0"/>
              </a:spcAft>
              <a:buNone/>
            </a:pPr>
            <a:r>
              <a:rPr lang="en-US" altLang="en-US" sz="1500">
                <a:latin typeface="Times New Roman" panose="02020603050405020304" charset="0"/>
                <a:cs typeface="Times New Roman" panose="02020603050405020304" charset="0"/>
              </a:rPr>
              <a:t>Measurement Range: 0 - 200 bar</a:t>
            </a:r>
          </a:p>
          <a:p>
            <a:pPr marL="0" lvl="0" indent="0" algn="l" rtl="0">
              <a:spcBef>
                <a:spcPts val="1200"/>
              </a:spcBef>
              <a:spcAft>
                <a:spcPts val="0"/>
              </a:spcAft>
              <a:buNone/>
            </a:pPr>
            <a:r>
              <a:rPr lang="en-US" altLang="en-US" sz="1500">
                <a:latin typeface="Times New Roman" panose="02020603050405020304" charset="0"/>
                <a:cs typeface="Times New Roman" panose="02020603050405020304" charset="0"/>
              </a:rPr>
              <a:t>Supply Voltage: 12 - 30V DC</a:t>
            </a:r>
          </a:p>
          <a:p>
            <a:pPr marL="0" lvl="0" indent="0" algn="l" rtl="0">
              <a:spcBef>
                <a:spcPts val="1200"/>
              </a:spcBef>
              <a:spcAft>
                <a:spcPts val="0"/>
              </a:spcAft>
              <a:buNone/>
            </a:pPr>
            <a:r>
              <a:rPr lang="en-US" altLang="en-US" sz="1500">
                <a:latin typeface="Times New Roman" panose="02020603050405020304" charset="0"/>
                <a:cs typeface="Times New Roman" panose="02020603050405020304" charset="0"/>
              </a:rPr>
              <a:t>Output Signal: 4 - 20 mA </a:t>
            </a:r>
          </a:p>
          <a:p>
            <a:pPr marL="0" lvl="0" indent="0" algn="l" rtl="0">
              <a:spcBef>
                <a:spcPts val="1200"/>
              </a:spcBef>
              <a:spcAft>
                <a:spcPts val="0"/>
              </a:spcAft>
              <a:buNone/>
            </a:pPr>
            <a:r>
              <a:rPr lang="en-US" altLang="en-US" sz="1500">
                <a:latin typeface="Times New Roman" panose="02020603050405020304" charset="0"/>
                <a:cs typeface="Times New Roman" panose="02020603050405020304" charset="0"/>
              </a:rPr>
              <a:t>Terminals: 4-wire configuration (V+:1, V-:2, GND:4 ) Terminal 3 is unconneted.</a:t>
            </a:r>
          </a:p>
          <a:p>
            <a:pPr marL="0" lvl="0" indent="0" algn="l" rtl="0">
              <a:spcBef>
                <a:spcPts val="1200"/>
              </a:spcBef>
              <a:spcAft>
                <a:spcPts val="1200"/>
              </a:spcAft>
              <a:buNone/>
            </a:pPr>
            <a:endParaRPr sz="1500">
              <a:latin typeface="Times New Roman" panose="02020603050405020304" charset="0"/>
              <a:cs typeface="Times New Roman" panose="02020603050405020304" charset="0"/>
            </a:endParaRPr>
          </a:p>
        </p:txBody>
      </p:sp>
      <p:pic>
        <p:nvPicPr>
          <p:cNvPr id="3" name="Picture 2" descr="photo_2025-06-26_11-47-34"/>
          <p:cNvPicPr>
            <a:picLocks noChangeAspect="1"/>
          </p:cNvPicPr>
          <p:nvPr/>
        </p:nvPicPr>
        <p:blipFill>
          <a:blip r:embed="rId3"/>
          <a:stretch>
            <a:fillRect/>
          </a:stretch>
        </p:blipFill>
        <p:spPr>
          <a:xfrm>
            <a:off x="5006975" y="1308100"/>
            <a:ext cx="1844040" cy="2318385"/>
          </a:xfrm>
          <a:prstGeom prst="rect">
            <a:avLst/>
          </a:prstGeom>
        </p:spPr>
      </p:pic>
      <p:pic>
        <p:nvPicPr>
          <p:cNvPr id="2" name="Picture 1" descr="photo_2025-06-26_11-47-36"/>
          <p:cNvPicPr>
            <a:picLocks noChangeAspect="1"/>
          </p:cNvPicPr>
          <p:nvPr/>
        </p:nvPicPr>
        <p:blipFill>
          <a:blip r:embed="rId4"/>
          <a:stretch>
            <a:fillRect/>
          </a:stretch>
        </p:blipFill>
        <p:spPr>
          <a:xfrm>
            <a:off x="7070725" y="1124585"/>
            <a:ext cx="2073275" cy="2630805"/>
          </a:xfrm>
          <a:prstGeom prst="rect">
            <a:avLst/>
          </a:prstGeom>
        </p:spPr>
      </p:pic>
      <p:sp>
        <p:nvSpPr>
          <p:cNvPr id="4" name="Text Box 3"/>
          <p:cNvSpPr txBox="1"/>
          <p:nvPr/>
        </p:nvSpPr>
        <p:spPr>
          <a:xfrm>
            <a:off x="5367020" y="3928110"/>
            <a:ext cx="3622675" cy="577215"/>
          </a:xfrm>
          <a:prstGeom prst="rect">
            <a:avLst/>
          </a:prstGeom>
          <a:noFill/>
        </p:spPr>
        <p:txBody>
          <a:bodyPr wrap="square" rtlCol="0">
            <a:noAutofit/>
          </a:bodyPr>
          <a:lstStyle/>
          <a:p>
            <a:r>
              <a:rPr lang="en-US">
                <a:ln>
                  <a:solidFill>
                    <a:schemeClr val="bg1"/>
                  </a:solidFill>
                </a:ln>
                <a:latin typeface="Times New Roman" panose="02020603050405020304" charset="0"/>
                <a:cs typeface="Times New Roman" panose="02020603050405020304" charset="0"/>
              </a:rPr>
              <a:t>LNT-201 Pressure Transmitter and its data sheet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29665" y="394335"/>
            <a:ext cx="7348220" cy="2885440"/>
          </a:xfrm>
        </p:spPr>
        <p:txBody>
          <a:bodyPr/>
          <a:lstStyle/>
          <a:p>
            <a:pPr marL="146050" indent="0">
              <a:buNone/>
            </a:pPr>
            <a:endParaRPr lang="en-US"/>
          </a:p>
        </p:txBody>
      </p:sp>
      <p:pic>
        <p:nvPicPr>
          <p:cNvPr id="4" name="Picture 3"/>
          <p:cNvPicPr>
            <a:picLocks noChangeAspect="1"/>
          </p:cNvPicPr>
          <p:nvPr/>
        </p:nvPicPr>
        <p:blipFill>
          <a:blip r:embed="rId3"/>
          <a:srcRect l="985" t="31312" r="4062" b="27141"/>
          <a:stretch>
            <a:fillRect/>
          </a:stretch>
        </p:blipFill>
        <p:spPr>
          <a:xfrm>
            <a:off x="1499235" y="394335"/>
            <a:ext cx="2585720" cy="1748790"/>
          </a:xfrm>
          <a:prstGeom prst="rect">
            <a:avLst/>
          </a:prstGeom>
        </p:spPr>
      </p:pic>
      <p:pic>
        <p:nvPicPr>
          <p:cNvPr id="5" name="Picture 4"/>
          <p:cNvPicPr>
            <a:picLocks noChangeAspect="1"/>
          </p:cNvPicPr>
          <p:nvPr/>
        </p:nvPicPr>
        <p:blipFill>
          <a:blip r:embed="rId4"/>
          <a:srcRect l="4744" t="38522" r="4744" b="35229"/>
          <a:stretch>
            <a:fillRect/>
          </a:stretch>
        </p:blipFill>
        <p:spPr>
          <a:xfrm>
            <a:off x="4260215" y="402590"/>
            <a:ext cx="1983105" cy="1739900"/>
          </a:xfrm>
          <a:prstGeom prst="rect">
            <a:avLst/>
          </a:prstGeom>
        </p:spPr>
      </p:pic>
      <p:pic>
        <p:nvPicPr>
          <p:cNvPr id="6" name="Picture 5"/>
          <p:cNvPicPr>
            <a:picLocks noChangeAspect="1"/>
          </p:cNvPicPr>
          <p:nvPr/>
        </p:nvPicPr>
        <p:blipFill>
          <a:blip r:embed="rId5"/>
          <a:srcRect t="46058" b="42342"/>
          <a:stretch>
            <a:fillRect/>
          </a:stretch>
        </p:blipFill>
        <p:spPr>
          <a:xfrm>
            <a:off x="1497330" y="2317115"/>
            <a:ext cx="3429000" cy="883920"/>
          </a:xfrm>
          <a:prstGeom prst="rect">
            <a:avLst/>
          </a:prstGeom>
        </p:spPr>
      </p:pic>
      <p:pic>
        <p:nvPicPr>
          <p:cNvPr id="7" name="Picture 6"/>
          <p:cNvPicPr>
            <a:picLocks noChangeAspect="1"/>
          </p:cNvPicPr>
          <p:nvPr/>
        </p:nvPicPr>
        <p:blipFill>
          <a:blip r:embed="rId6"/>
          <a:srcRect t="10040" r="52117" b="46039"/>
          <a:stretch>
            <a:fillRect/>
          </a:stretch>
        </p:blipFill>
        <p:spPr>
          <a:xfrm>
            <a:off x="6418580" y="393700"/>
            <a:ext cx="1917700" cy="1119505"/>
          </a:xfrm>
          <a:prstGeom prst="rect">
            <a:avLst/>
          </a:prstGeom>
        </p:spPr>
      </p:pic>
      <p:sp>
        <p:nvSpPr>
          <p:cNvPr id="8" name="Text Box 7"/>
          <p:cNvSpPr txBox="1"/>
          <p:nvPr/>
        </p:nvSpPr>
        <p:spPr>
          <a:xfrm>
            <a:off x="346710" y="3516630"/>
            <a:ext cx="8564880" cy="727710"/>
          </a:xfrm>
          <a:prstGeom prst="rect">
            <a:avLst/>
          </a:prstGeom>
          <a:noFill/>
        </p:spPr>
        <p:txBody>
          <a:bodyPr wrap="square" rtlCol="0">
            <a:noAutofit/>
          </a:bodyPr>
          <a:lstStyle/>
          <a:p>
            <a:r>
              <a:rPr lang="en-US" altLang="en-US" sz="1600">
                <a:solidFill>
                  <a:schemeClr val="bg1"/>
                </a:solidFill>
                <a:latin typeface="Times New Roman" panose="02020603050405020304" charset="0"/>
                <a:cs typeface="Times New Roman" panose="02020603050405020304" charset="0"/>
              </a:rPr>
              <a:t>These are the fittings to be purchased to assemble the pressure sensor.</a:t>
            </a:r>
          </a:p>
          <a:p>
            <a:endParaRPr lang="en-US" altLang="en-US" sz="1600">
              <a:solidFill>
                <a:schemeClr val="bg1"/>
              </a:solidFill>
              <a:latin typeface="Times New Roman" panose="02020603050405020304" charset="0"/>
              <a:cs typeface="Times New Roman" panose="02020603050405020304" charset="0"/>
            </a:endParaRPr>
          </a:p>
        </p:txBody>
      </p:sp>
      <p:sp>
        <p:nvSpPr>
          <p:cNvPr id="9" name="Text Box 8"/>
          <p:cNvSpPr txBox="1"/>
          <p:nvPr/>
        </p:nvSpPr>
        <p:spPr>
          <a:xfrm>
            <a:off x="346075" y="4339590"/>
            <a:ext cx="8468995" cy="537210"/>
          </a:xfrm>
          <a:prstGeom prst="rect">
            <a:avLst/>
          </a:prstGeom>
          <a:noFill/>
        </p:spPr>
        <p:txBody>
          <a:bodyPr wrap="square" rtlCol="0">
            <a:noAutofit/>
          </a:bodyPr>
          <a:lstStyle/>
          <a:p>
            <a:r>
              <a:rPr lang="en-US" altLang="en-US" sz="1600">
                <a:solidFill>
                  <a:schemeClr val="bg1"/>
                </a:solidFill>
                <a:latin typeface="Times New Roman" panose="02020603050405020304" charset="0"/>
                <a:cs typeface="Times New Roman" panose="02020603050405020304" charset="0"/>
              </a:rPr>
              <a:t>https://www.nakka-rocketry.net/pressure-measurement.html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a:sym typeface="Montserrat"/>
              </a:rPr>
              <a:t>Ignition system simulation</a:t>
            </a:r>
            <a:endParaRPr lang="en-GB"/>
          </a:p>
        </p:txBody>
      </p:sp>
      <p:sp>
        <p:nvSpPr>
          <p:cNvPr id="176" name="Google Shape;176;p19"/>
          <p:cNvSpPr txBox="1">
            <a:spLocks noGrp="1"/>
          </p:cNvSpPr>
          <p:nvPr>
            <p:ph type="body" idx="1"/>
          </p:nvPr>
        </p:nvSpPr>
        <p:spPr>
          <a:xfrm>
            <a:off x="465455" y="944245"/>
            <a:ext cx="4612005" cy="2952115"/>
          </a:xfrm>
          <a:prstGeom prst="rect">
            <a:avLst/>
          </a:prstGeom>
        </p:spPr>
        <p:txBody>
          <a:bodyPr spcFirstLastPara="1" wrap="square" lIns="91425" tIns="91425" rIns="91425" bIns="91425" anchor="t" anchorCtr="0">
            <a:normAutofit fontScale="90000" lnSpcReduction="10000"/>
          </a:bodyPr>
          <a:lstStyle/>
          <a:p>
            <a:pPr marL="0" lvl="0" indent="0" algn="l" rtl="0">
              <a:spcBef>
                <a:spcPts val="0"/>
              </a:spcBef>
              <a:spcAft>
                <a:spcPts val="1200"/>
              </a:spcAft>
              <a:buNone/>
            </a:pPr>
            <a:r>
              <a:rPr lang="en-US" altLang="en-US" sz="1400">
                <a:latin typeface="Times New Roman" panose="02020603050405020304" charset="0"/>
                <a:cs typeface="Times New Roman" panose="02020603050405020304" charset="0"/>
              </a:rPr>
              <a:t>System Description</a:t>
            </a:r>
          </a:p>
          <a:p>
            <a:pPr marL="0" lvl="0" indent="0" algn="l" rtl="0">
              <a:spcBef>
                <a:spcPts val="0"/>
              </a:spcBef>
              <a:spcAft>
                <a:spcPts val="1200"/>
              </a:spcAft>
              <a:buNone/>
            </a:pPr>
            <a:r>
              <a:rPr lang="en-US" altLang="en-US" sz="1400">
                <a:latin typeface="Times New Roman" panose="02020603050405020304" charset="0"/>
                <a:cs typeface="Times New Roman" panose="02020603050405020304" charset="0"/>
              </a:rPr>
              <a:t>This system is designed to ignite black powder using a heated nichrome wire. </a:t>
            </a:r>
          </a:p>
          <a:p>
            <a:pPr marL="0" lvl="0" indent="0" algn="l" rtl="0">
              <a:spcBef>
                <a:spcPts val="0"/>
              </a:spcBef>
              <a:spcAft>
                <a:spcPts val="1200"/>
              </a:spcAft>
              <a:buNone/>
            </a:pPr>
            <a:r>
              <a:rPr lang="en-US" altLang="en-US" sz="1400">
                <a:latin typeface="Times New Roman" panose="02020603050405020304" charset="0"/>
                <a:cs typeface="Times New Roman" panose="02020603050405020304" charset="0"/>
              </a:rPr>
              <a:t>Remote Triggering (ESP-NOW)</a:t>
            </a:r>
          </a:p>
          <a:p>
            <a:pPr marL="0" lvl="0" indent="0" algn="l" rtl="0">
              <a:spcBef>
                <a:spcPts val="0"/>
              </a:spcBef>
              <a:spcAft>
                <a:spcPts val="1200"/>
              </a:spcAft>
              <a:buNone/>
            </a:pPr>
            <a:r>
              <a:rPr lang="en-US" altLang="en-US" sz="1400">
                <a:latin typeface="Times New Roman" panose="02020603050405020304" charset="0"/>
                <a:cs typeface="Times New Roman" panose="02020603050405020304" charset="0"/>
              </a:rPr>
              <a:t>A second ESP32 module (transmitter) sends a wireless trigger signal to the receiver ESP32.When the receiver gets the signal, it drives the MOSFET gate HIGH for a brief duration(1–2 seconds), allowing ignition. After ignition, the gate is set LOW, turning off the circuit.</a:t>
            </a:r>
          </a:p>
          <a:p>
            <a:pPr marL="0" lvl="0" indent="0" algn="l" rtl="0">
              <a:spcBef>
                <a:spcPts val="0"/>
              </a:spcBef>
              <a:spcAft>
                <a:spcPts val="1200"/>
              </a:spcAft>
              <a:buNone/>
            </a:pPr>
            <a:endParaRPr lang="en-US" altLang="en-US" sz="1400">
              <a:latin typeface="Times New Roman" panose="02020603050405020304" charset="0"/>
              <a:cs typeface="Times New Roman" panose="02020603050405020304" charset="0"/>
            </a:endParaRPr>
          </a:p>
          <a:p>
            <a:pPr marL="0" lvl="0" indent="0" algn="l" rtl="0">
              <a:spcBef>
                <a:spcPts val="0"/>
              </a:spcBef>
              <a:spcAft>
                <a:spcPts val="1200"/>
              </a:spcAft>
              <a:buNone/>
            </a:pPr>
            <a:endParaRPr lang="en-US" altLang="en-US" sz="1400">
              <a:latin typeface="Times New Roman" panose="02020603050405020304" charset="0"/>
              <a:cs typeface="Times New Roman" panose="02020603050405020304" charset="0"/>
            </a:endParaRPr>
          </a:p>
        </p:txBody>
      </p:sp>
      <p:sp>
        <p:nvSpPr>
          <p:cNvPr id="2" name="Text Placeholder 1"/>
          <p:cNvSpPr>
            <a:spLocks noGrp="1"/>
          </p:cNvSpPr>
          <p:nvPr>
            <p:ph type="body" idx="1"/>
          </p:nvPr>
        </p:nvSpPr>
        <p:spPr>
          <a:xfrm>
            <a:off x="5933440" y="1567815"/>
            <a:ext cx="2402840" cy="2911475"/>
          </a:xfrm>
        </p:spPr>
        <p:txBody>
          <a:bodyPr/>
          <a:lstStyle/>
          <a:p>
            <a:endParaRPr lang="en-US"/>
          </a:p>
        </p:txBody>
      </p:sp>
      <p:pic>
        <p:nvPicPr>
          <p:cNvPr id="4" name="Picture 0"/>
          <p:cNvPicPr>
            <a:picLocks noChangeAspect="1"/>
          </p:cNvPicPr>
          <p:nvPr/>
        </p:nvPicPr>
        <p:blipFill>
          <a:blip r:embed="rId3"/>
          <a:stretch>
            <a:fillRect/>
          </a:stretch>
        </p:blipFill>
        <p:spPr>
          <a:xfrm>
            <a:off x="5381625" y="877570"/>
            <a:ext cx="3625850" cy="4059555"/>
          </a:xfrm>
          <a:prstGeom prst="rect">
            <a:avLst/>
          </a:prstGeom>
        </p:spPr>
      </p:pic>
      <p:sp>
        <p:nvSpPr>
          <p:cNvPr id="3" name="Text Box 2"/>
          <p:cNvSpPr txBox="1"/>
          <p:nvPr/>
        </p:nvSpPr>
        <p:spPr>
          <a:xfrm>
            <a:off x="103505" y="3529965"/>
            <a:ext cx="5278120" cy="1407160"/>
          </a:xfrm>
          <a:prstGeom prst="rect">
            <a:avLst/>
          </a:prstGeom>
          <a:noFill/>
        </p:spPr>
        <p:txBody>
          <a:bodyPr wrap="square" rtlCol="0">
            <a:noAutofit/>
          </a:bodyPr>
          <a:lstStyle/>
          <a:p>
            <a:r>
              <a:rPr lang="en-US" altLang="en-US" sz="1600">
                <a:solidFill>
                  <a:schemeClr val="bg1"/>
                </a:solidFill>
                <a:latin typeface="Times New Roman" panose="02020603050405020304" charset="0"/>
                <a:cs typeface="Times New Roman" panose="02020603050405020304" charset="0"/>
              </a:rPr>
              <a:t>https://www.nakka-rocketry.net/igniter.html#Pressure</a:t>
            </a:r>
          </a:p>
          <a:p>
            <a:endParaRPr lang="en-US"/>
          </a:p>
          <a:p>
            <a:endParaRPr lang="en-US"/>
          </a:p>
          <a:p>
            <a:r>
              <a:rPr lang="en-US" altLang="en-US">
                <a:solidFill>
                  <a:schemeClr val="bg1"/>
                </a:solidFill>
                <a:latin typeface="Times New Roman" panose="02020603050405020304" charset="0"/>
                <a:cs typeface="Times New Roman" panose="02020603050405020304" charset="0"/>
              </a:rPr>
              <a:t>https://docs.google.com/document/d/1bPKG8Aen2Dh6u6OgGsQVXacWKGBV_ysDI4zZ7qTzZXE/edit?usp=sharing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0"/>
          <p:cNvSpPr txBox="1">
            <a:spLocks noGrp="1"/>
          </p:cNvSpPr>
          <p:nvPr>
            <p:ph type="title"/>
          </p:nvPr>
        </p:nvSpPr>
        <p:spPr>
          <a:xfrm>
            <a:off x="1309225" y="70625"/>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sym typeface="Montserrat"/>
              </a:rPr>
              <a:t>Draft a Request letter for workshops</a:t>
            </a:r>
            <a:br>
              <a:rPr lang="en-US">
                <a:sym typeface="Montserrat"/>
              </a:rPr>
            </a:br>
            <a:endParaRPr lang="en-GB"/>
          </a:p>
        </p:txBody>
      </p:sp>
      <p:sp>
        <p:nvSpPr>
          <p:cNvPr id="3" name="Text Box 2"/>
          <p:cNvSpPr txBox="1"/>
          <p:nvPr/>
        </p:nvSpPr>
        <p:spPr>
          <a:xfrm>
            <a:off x="195580" y="984885"/>
            <a:ext cx="7658735" cy="2484120"/>
          </a:xfrm>
          <a:prstGeom prst="rect">
            <a:avLst/>
          </a:prstGeom>
          <a:noFill/>
        </p:spPr>
        <p:txBody>
          <a:bodyPr wrap="square" rtlCol="0">
            <a:noAutofit/>
          </a:bodyPr>
          <a:lstStyle/>
          <a:p>
            <a:r>
              <a:rPr lang="en-US" altLang="en-US" sz="1600">
                <a:solidFill>
                  <a:schemeClr val="bg1"/>
                </a:solidFill>
                <a:latin typeface="Times New Roman" panose="02020603050405020304" charset="0"/>
                <a:cs typeface="Times New Roman" panose="02020603050405020304" charset="0"/>
              </a:rPr>
              <a:t>The purpose of the Letter is to formally express interest in using the carpentry workshop for turning the wood for the mandrel.</a:t>
            </a:r>
          </a:p>
          <a:p>
            <a:r>
              <a:rPr lang="en-US" altLang="en-US" sz="1600">
                <a:solidFill>
                  <a:schemeClr val="bg1"/>
                </a:solidFill>
                <a:latin typeface="Times New Roman" panose="02020603050405020304" charset="0"/>
                <a:cs typeface="Times New Roman" panose="02020603050405020304" charset="0"/>
              </a:rPr>
              <a:t>The Mandrel drawing and the request letter can be accessed through the link below</a:t>
            </a:r>
          </a:p>
          <a:p>
            <a:r>
              <a:rPr lang="en-US" altLang="en-US" sz="1600">
                <a:solidFill>
                  <a:schemeClr val="bg1"/>
                </a:solidFill>
                <a:latin typeface="Times New Roman" panose="02020603050405020304" charset="0"/>
                <a:cs typeface="Times New Roman" panose="02020603050405020304" charset="0"/>
              </a:rPr>
              <a:t>Due to fabrication of a new mandrel, we are required to use the machines in the capentry shop for turning and other operations.</a:t>
            </a:r>
          </a:p>
          <a:p>
            <a:r>
              <a:rPr lang="en-US" altLang="en-US" sz="1600">
                <a:solidFill>
                  <a:schemeClr val="bg1"/>
                </a:solidFill>
                <a:latin typeface="Times New Roman" panose="02020603050405020304" charset="0"/>
                <a:cs typeface="Times New Roman" panose="02020603050405020304" charset="0"/>
              </a:rPr>
              <a:t>This neccesitated the need for a request letter which will indicate the name and regestration number of the interested students which will be brought forward to the technician in the capentry workshop for verification.</a:t>
            </a:r>
          </a:p>
          <a:p>
            <a:r>
              <a:rPr lang="en-US" altLang="en-US" sz="1600">
                <a:solidFill>
                  <a:schemeClr val="bg1"/>
                </a:solidFill>
                <a:latin typeface="Times New Roman" panose="02020603050405020304" charset="0"/>
                <a:cs typeface="Times New Roman" panose="02020603050405020304" charset="0"/>
              </a:rPr>
              <a:t>The CAD drawing of the mandrel and the request letter are linked below</a:t>
            </a:r>
          </a:p>
        </p:txBody>
      </p:sp>
      <p:sp>
        <p:nvSpPr>
          <p:cNvPr id="2" name="Text Box 1"/>
          <p:cNvSpPr txBox="1"/>
          <p:nvPr/>
        </p:nvSpPr>
        <p:spPr>
          <a:xfrm>
            <a:off x="195580" y="3317875"/>
            <a:ext cx="7944485" cy="1008380"/>
          </a:xfrm>
          <a:prstGeom prst="rect">
            <a:avLst/>
          </a:prstGeom>
          <a:noFill/>
        </p:spPr>
        <p:txBody>
          <a:bodyPr wrap="square" rtlCol="0">
            <a:noAutofit/>
          </a:bodyPr>
          <a:lstStyle/>
          <a:p>
            <a:r>
              <a:rPr lang="en-US" altLang="en-US" sz="1600">
                <a:solidFill>
                  <a:schemeClr val="bg1"/>
                </a:solidFill>
                <a:latin typeface="Times New Roman" panose="02020603050405020304" charset="0"/>
                <a:cs typeface="Times New Roman" panose="02020603050405020304" charset="0"/>
              </a:rPr>
              <a:t>https://docs.google.com/document/d/1RKsdHZxTvtQesrKOfE22Ir1fFwHcWPo5GdWflOouqA4/edit?usp=sharing</a:t>
            </a: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3585</Words>
  <Application>Microsoft Office PowerPoint</Application>
  <PresentationFormat>On-screen Show (16:9)</PresentationFormat>
  <Paragraphs>121</Paragraphs>
  <Slides>13</Slides>
  <Notes>11</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Focus</vt:lpstr>
      <vt:lpstr>NAKUJA 4 SOLIDS TEAM</vt:lpstr>
      <vt:lpstr>WEEK’S OBJECTIVES</vt:lpstr>
      <vt:lpstr>Machining of the bulkhead     </vt:lpstr>
      <vt:lpstr>Bulkhead Machining </vt:lpstr>
      <vt:lpstr>3D design and printing of grain base and mold. </vt:lpstr>
      <vt:lpstr>Research for proper pressure Transmitter fittings. </vt:lpstr>
      <vt:lpstr>PowerPoint Presentation</vt:lpstr>
      <vt:lpstr>Ignition system simulation</vt:lpstr>
      <vt:lpstr>Draft a Request letter for workshops </vt:lpstr>
      <vt:lpstr>Ansys Training </vt:lpstr>
      <vt:lpstr>Challenges Encountered</vt:lpstr>
      <vt:lpstr>NEXT WEEK’S OBJECTIVES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NAKUJA 4 SOLIDS TEAM</dc:title>
  <dc:creator/>
  <cp:lastModifiedBy>joe litu</cp:lastModifiedBy>
  <cp:revision>6</cp:revision>
  <dcterms:created xsi:type="dcterms:W3CDTF">2025-06-26T21:04:00Z</dcterms:created>
  <dcterms:modified xsi:type="dcterms:W3CDTF">2025-06-27T07:50:14Z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249A632AC355494D8C3B14334C4B6B56_13</vt:lpwstr>
  </property>
  <property fmtid="{D5CDD505-2E9C-101B-9397-08002B2CF9AE}" pid="3" name="KSOProductBuildVer">
    <vt:lpwstr>1033-12.2.0.21546</vt:lpwstr>
  </property>
</Properties>
</file>